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4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9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59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57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0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25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89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9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0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7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4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49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DB85B-E6ED-4508-BF7A-CAA925B45553}" type="datetimeFigureOut">
              <a:rPr lang="ru-RU" smtClean="0"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85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5885" t="13744" r="31808" b="5640"/>
          <a:stretch/>
        </p:blipFill>
        <p:spPr>
          <a:xfrm>
            <a:off x="0" y="10862"/>
            <a:ext cx="12192000" cy="68471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1768" y="1166609"/>
            <a:ext cx="9144000" cy="2387600"/>
          </a:xfrm>
        </p:spPr>
        <p:txBody>
          <a:bodyPr>
            <a:noAutofit/>
          </a:bodyPr>
          <a:lstStyle/>
          <a:p>
            <a:pPr fontAlgn="base"/>
            <a:r>
              <a:rPr lang="ru-RU" sz="3000" b="1" dirty="0"/>
              <a:t>Сопровождение профессионального самоопределения обучающихся с ограниченными возможностями здоровья (ЗПР)  в условиях сетевого взаимодействия учреждений дополнительного образования и учреждения психолого-педагогической, медицинской и социальной помощи</a:t>
            </a:r>
            <a:endParaRPr lang="ru-RU" sz="3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623" y="3910138"/>
            <a:ext cx="4758813" cy="280037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Состав: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МОУ ДО «МУЦ Кировского и Ленинского районов»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МОУ ДО ДЭЦ «Родник</a:t>
            </a:r>
            <a:r>
              <a:rPr lang="ru-RU" sz="1600" dirty="0" smtClean="0"/>
              <a:t>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МУ ГЦ ППМС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122717"/>
            <a:ext cx="10961413" cy="577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b="1" i="1" dirty="0" smtClean="0"/>
              <a:t>Конкурс  </a:t>
            </a:r>
            <a:r>
              <a:rPr lang="ru-RU" sz="2800" b="1" dirty="0" smtClean="0"/>
              <a:t> </a:t>
            </a:r>
            <a:r>
              <a:rPr lang="ru-RU" sz="2800" b="1" i="1" dirty="0"/>
              <a:t>на статус инновационной площадки 2023/2024</a:t>
            </a:r>
          </a:p>
          <a:p>
            <a:endParaRPr lang="ru-RU" sz="4000" b="1" i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394916" y="3655956"/>
            <a:ext cx="4552335" cy="2636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Представляет проект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Ромащенко И.В. , директор  МОУ ДО «МУЦ Кировского и Ленинского районов»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b="1" dirty="0"/>
              <a:t>Научный руководитель проекта: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Угарова М. Г., к.пс.н., к.пс.н., руководитель отдела социально-психологического сопровождения МОУ «ГЦРО»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Научный консультант проекта: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Рощина Галина </a:t>
            </a:r>
            <a:r>
              <a:rPr lang="ru-RU" sz="1600" dirty="0" err="1"/>
              <a:t>Овсеповна</a:t>
            </a:r>
            <a:r>
              <a:rPr lang="ru-RU" sz="1600" dirty="0"/>
              <a:t> - к. </a:t>
            </a:r>
            <a:r>
              <a:rPr lang="ru-RU" sz="1600" dirty="0" err="1"/>
              <a:t>пед</a:t>
            </a:r>
            <a:r>
              <a:rPr lang="ru-RU" sz="1600" dirty="0"/>
              <a:t>. н., доцент кафедры логопедии дефектологического факультета ЯГПУ им. К.Д. </a:t>
            </a:r>
            <a:r>
              <a:rPr lang="ru-RU" sz="1600" dirty="0" smtClean="0"/>
              <a:t>Ушинского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1592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885" t="13744" r="31808" b="5640"/>
          <a:stretch/>
        </p:blipFill>
        <p:spPr>
          <a:xfrm>
            <a:off x="0" y="10862"/>
            <a:ext cx="12192000" cy="68471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914" y="154110"/>
            <a:ext cx="10515600" cy="46486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Актуальность проекта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178" y="819692"/>
            <a:ext cx="11763027" cy="583049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«Концепция </a:t>
            </a:r>
            <a:r>
              <a:rPr lang="ru-RU" dirty="0"/>
              <a:t>развития дополнительного образования детей до 2030 года», где одной из задач является: «вовлечение обучающихся в программы и мероприятия ранней профориентации, обеспечивающие ознакомление с современными профессиями и профессиями будущего, поддержку профессионального самоопределения, формирование навыков планирования карьеры, включающие инструменты профессиональных проб, стажировок в организациях реального сектора экономики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Психолого-педагогическое сопровождение профессионального самоопределения обучающихся с ОВЗ (ЗПР)</a:t>
            </a:r>
            <a:r>
              <a:rPr lang="ru-RU" dirty="0"/>
              <a:t> посредством сетевого взаимодействия </a:t>
            </a:r>
            <a:r>
              <a:rPr lang="ru-RU" dirty="0" smtClean="0"/>
              <a:t>УДО </a:t>
            </a:r>
            <a:r>
              <a:rPr lang="ru-RU" dirty="0"/>
              <a:t>и </a:t>
            </a:r>
            <a:r>
              <a:rPr lang="ru-RU" dirty="0" smtClean="0"/>
              <a:t>ППМС центра</a:t>
            </a:r>
          </a:p>
          <a:p>
            <a:r>
              <a:rPr lang="ru-RU" dirty="0"/>
              <a:t>Разработка и реализация профессиональных проб для детей с ОВЗ (ЗПР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 Установление </a:t>
            </a:r>
            <a:r>
              <a:rPr lang="ru-RU" dirty="0"/>
              <a:t>целенаправленной связи с </a:t>
            </a:r>
            <a:r>
              <a:rPr lang="ru-RU" dirty="0" smtClean="0"/>
              <a:t>учебными </a:t>
            </a:r>
            <a:r>
              <a:rPr lang="ru-RU" dirty="0"/>
              <a:t>заведениями </a:t>
            </a:r>
            <a:r>
              <a:rPr lang="ru-RU" dirty="0" smtClean="0"/>
              <a:t>СПО города </a:t>
            </a:r>
            <a:r>
              <a:rPr lang="ru-RU" dirty="0"/>
              <a:t>Ярославля для сопровождения профессионального самоопределения детей с </a:t>
            </a:r>
            <a:r>
              <a:rPr lang="ru-RU" dirty="0" smtClean="0"/>
              <a:t>ОВЗ</a:t>
            </a:r>
          </a:p>
          <a:p>
            <a:pPr marL="0" indent="0">
              <a:buNone/>
            </a:pPr>
            <a:r>
              <a:rPr lang="ru-RU" b="1" dirty="0" smtClean="0"/>
              <a:t>Проблема, на решение которой направлен проект:</a:t>
            </a:r>
          </a:p>
          <a:p>
            <a:pPr marL="0" indent="0">
              <a:buNone/>
            </a:pPr>
            <a:r>
              <a:rPr lang="ru-RU" dirty="0" smtClean="0"/>
              <a:t>Проект </a:t>
            </a:r>
            <a:r>
              <a:rPr lang="ru-RU" dirty="0"/>
              <a:t>направлен на поддержку и активизацию профессионального самоопределения детей с ОВЗ (ЗПР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5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885" t="13744" r="31808" b="5640"/>
          <a:stretch/>
        </p:blipFill>
        <p:spPr>
          <a:xfrm>
            <a:off x="0" y="10862"/>
            <a:ext cx="12192000" cy="68471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2246"/>
            <a:ext cx="10515600" cy="4578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Цели и задачи проекта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759" y="795648"/>
            <a:ext cx="11662848" cy="57739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/>
              <a:t>Цель проекта: </a:t>
            </a:r>
            <a:endParaRPr lang="ru-RU" b="1" u="sng" dirty="0" smtClean="0"/>
          </a:p>
          <a:p>
            <a:r>
              <a:rPr lang="ru-RU" dirty="0"/>
              <a:t>развитие </a:t>
            </a:r>
            <a:r>
              <a:rPr lang="ru-RU" dirty="0" err="1"/>
              <a:t>профориентационных</a:t>
            </a:r>
            <a:r>
              <a:rPr lang="ru-RU" dirty="0"/>
              <a:t> практик работы с детьми с ОВЗ в учреждениях дополнительного образования посредством обмена услугами информационно-методического сопровождения в рамках сетевого </a:t>
            </a:r>
            <a:r>
              <a:rPr lang="ru-RU" dirty="0" smtClean="0"/>
              <a:t>взаимодействия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Задачи </a:t>
            </a:r>
            <a:r>
              <a:rPr lang="ru-RU" b="1" dirty="0"/>
              <a:t>проекта:</a:t>
            </a:r>
          </a:p>
          <a:p>
            <a:pPr lvl="0"/>
            <a:r>
              <a:rPr lang="ru-RU" dirty="0"/>
              <a:t>Актуализировать нормативно-правовое обеспечение </a:t>
            </a:r>
            <a:r>
              <a:rPr lang="ru-RU" dirty="0" err="1"/>
              <a:t>профориентационной</a:t>
            </a:r>
            <a:r>
              <a:rPr lang="ru-RU" dirty="0"/>
              <a:t> работы с обучающимися с ОВЗ в </a:t>
            </a:r>
            <a:r>
              <a:rPr lang="ru-RU" dirty="0" smtClean="0"/>
              <a:t>ОО</a:t>
            </a:r>
            <a:endParaRPr lang="ru-RU" dirty="0"/>
          </a:p>
          <a:p>
            <a:pPr lvl="0"/>
            <a:r>
              <a:rPr lang="ru-RU" dirty="0"/>
              <a:t>Разработать и апробировать адаптированную программу профессиональных проб для обучающихся с ОВЗ 13-15 </a:t>
            </a:r>
            <a:r>
              <a:rPr lang="ru-RU" dirty="0" smtClean="0"/>
              <a:t>лет </a:t>
            </a:r>
            <a:r>
              <a:rPr lang="ru-RU" dirty="0" smtClean="0"/>
              <a:t>(</a:t>
            </a:r>
            <a:r>
              <a:rPr lang="ru-RU" dirty="0" smtClean="0"/>
              <a:t>24 часа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dirty="0"/>
              <a:t>Разработать и апробировать адаптированную программу по сопровождению профессионального самоопределения обучающихся с ОВЗ 14-16 лет (36 часов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dirty="0"/>
              <a:t>Повысить профессиональную компетентность педагогов в области сопровождения профессионального самоопределения обучающихся с </a:t>
            </a:r>
            <a:r>
              <a:rPr lang="ru-RU" dirty="0" smtClean="0"/>
              <a:t>ОВЗ</a:t>
            </a:r>
            <a:endParaRPr lang="ru-RU" dirty="0"/>
          </a:p>
          <a:p>
            <a:pPr lvl="0"/>
            <a:r>
              <a:rPr lang="ru-RU" dirty="0"/>
              <a:t>Привлечь родителей детей с ОВЗ к процессу профессионального самоопределения </a:t>
            </a:r>
            <a:r>
              <a:rPr lang="ru-RU" dirty="0" smtClean="0"/>
              <a:t>школьников</a:t>
            </a:r>
            <a:endParaRPr lang="ru-RU" dirty="0" smtClean="0"/>
          </a:p>
          <a:p>
            <a:pPr marL="0" lvl="0" indent="0">
              <a:buNone/>
            </a:pPr>
            <a:r>
              <a:rPr lang="ru-RU" b="1" dirty="0" smtClean="0"/>
              <a:t>Главная идея: </a:t>
            </a:r>
            <a:r>
              <a:rPr lang="ru-RU" dirty="0"/>
              <a:t>сетевое взаимодействие УДО и ППМС центра с целью решения общих образовательных задач позволит повысить эффективность и результативность процесса профессионального самоопределения, обучения и воспитания детей с </a:t>
            </a:r>
            <a:r>
              <a:rPr lang="ru-RU" dirty="0" smtClean="0"/>
              <a:t>ОВЗ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71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5885" t="15375" r="33613" b="5639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98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Срок и механизмы реализации проекта</a:t>
            </a:r>
            <a:endParaRPr lang="ru-RU" b="1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972751"/>
              </p:ext>
            </p:extLst>
          </p:nvPr>
        </p:nvGraphicFramePr>
        <p:xfrm>
          <a:off x="96982" y="503952"/>
          <a:ext cx="11918867" cy="625310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79008">
                  <a:extLst>
                    <a:ext uri="{9D8B030D-6E8A-4147-A177-3AD203B41FA5}">
                      <a16:colId xmlns:a16="http://schemas.microsoft.com/office/drawing/2014/main" xmlns="" val="3457366188"/>
                    </a:ext>
                  </a:extLst>
                </a:gridCol>
                <a:gridCol w="5550953">
                  <a:extLst>
                    <a:ext uri="{9D8B030D-6E8A-4147-A177-3AD203B41FA5}">
                      <a16:colId xmlns:a16="http://schemas.microsoft.com/office/drawing/2014/main" xmlns="" val="2301560395"/>
                    </a:ext>
                  </a:extLst>
                </a:gridCol>
                <a:gridCol w="3418864">
                  <a:extLst>
                    <a:ext uri="{9D8B030D-6E8A-4147-A177-3AD203B41FA5}">
                      <a16:colId xmlns:a16="http://schemas.microsoft.com/office/drawing/2014/main" xmlns="" val="3745783561"/>
                    </a:ext>
                  </a:extLst>
                </a:gridCol>
                <a:gridCol w="2570042">
                  <a:extLst>
                    <a:ext uri="{9D8B030D-6E8A-4147-A177-3AD203B41FA5}">
                      <a16:colId xmlns:a16="http://schemas.microsoft.com/office/drawing/2014/main" xmlns="" val="1589876360"/>
                    </a:ext>
                  </a:extLst>
                </a:gridCol>
              </a:tblGrid>
              <a:tr h="3379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Мероприятия и разработки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Механизм реализации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Сроки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51519792"/>
                  </a:ext>
                </a:extLst>
              </a:tr>
              <a:tr h="6839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Актуализация нормативно-правового обеспечения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профориентационной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работы с обучающимися с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ОВЗ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Консультации со </a:t>
                      </a:r>
                      <a:r>
                        <a:rPr lang="ru-RU" sz="1400" b="1" dirty="0" smtClean="0">
                          <a:effectLst/>
                          <a:latin typeface="+mn-lt"/>
                        </a:rPr>
                        <a:t>специалистами </a:t>
                      </a:r>
                      <a:r>
                        <a:rPr lang="ru-RU" sz="1400" b="1" dirty="0" smtClean="0">
                          <a:effectLst/>
                          <a:latin typeface="+mn-lt"/>
                        </a:rPr>
                        <a:t>ГЦ ППМС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Круглый стол</a:t>
                      </a:r>
                      <a:endParaRPr lang="ru-RU" sz="14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кв. 2023 г.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37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справочника-путеводителя будущего студента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СУЗа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детей с ОВЗ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Групповая работа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 с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представителями 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СУЗов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кв. 2023 г.</a:t>
                      </a:r>
                      <a:endParaRPr lang="ru-RU" sz="14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955"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12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3</a:t>
                      </a:r>
                      <a:r>
                        <a:rPr lang="ru-RU" sz="1400" kern="1200" dirty="0" smtClean="0">
                          <a:effectLst/>
                        </a:rPr>
                        <a:t>.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Отработка различных вариантов взаимодействия школ,  учреждений дополнительного образования и ППМС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Индивидуальные консультации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</a:rPr>
                        <a:t>Круглый стол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3-4 кв. 2023 г.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22148857"/>
                  </a:ext>
                </a:extLst>
              </a:tr>
              <a:tr h="5850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Внутрифирменное обучение педагогов по сопровождению профессионального самоопределения детей с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ОВЗ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Групповая работа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Сетевое взаимодействие</a:t>
                      </a:r>
                      <a:endParaRPr lang="ru-RU" sz="14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кв. 2023 г.</a:t>
                      </a:r>
                    </a:p>
                    <a:p>
                      <a:pPr marL="20955" algn="l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046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апробация адаптированной программы профессиональных проб для обучающихся с ОВЗ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13-15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лет (24 часа)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Групповая работа</a:t>
                      </a:r>
                      <a:endParaRPr lang="ru-RU" sz="14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Сетевое взаимодействие в рамках договора </a:t>
                      </a:r>
                      <a:endParaRPr lang="ru-RU" sz="14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Разработка: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кв. 2023 г. – </a:t>
                      </a:r>
                    </a:p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кв. 2024 г.</a:t>
                      </a:r>
                    </a:p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Апробация: 4 кв. 2024 г. – </a:t>
                      </a:r>
                    </a:p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кв. 2025 г.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186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 и апробация адаптированной программы по сопровождению профессионального самоопределения обучающихся с ОВЗ 14-16 лет (36 часов)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Групповая работа</a:t>
                      </a:r>
                      <a:endParaRPr lang="ru-RU" sz="14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Сетевое взаимодействие в рамках договора </a:t>
                      </a:r>
                      <a:endParaRPr lang="ru-RU" sz="14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Разработка: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кв. 2023 г. – </a:t>
                      </a:r>
                    </a:p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кв. 2024 г.</a:t>
                      </a:r>
                    </a:p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Апробация: 4 кв. 2024 г. – </a:t>
                      </a:r>
                    </a:p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кв. 2025 г.</a:t>
                      </a:r>
                      <a:endParaRPr lang="ru-RU" sz="14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8818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7</a:t>
                      </a:r>
                      <a:r>
                        <a:rPr lang="ru-RU" sz="1400" kern="1200" dirty="0" smtClean="0">
                          <a:effectLst/>
                        </a:rPr>
                        <a:t>.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апробация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сценариев родительских собраний о процессе профессионального самоопределения детей с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ОВЗ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Групповая работа</a:t>
                      </a:r>
                      <a:endParaRPr lang="ru-RU" sz="14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Сетевое взаимодействие в рамках договора </a:t>
                      </a:r>
                      <a:endParaRPr lang="ru-RU" sz="14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Разработка: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3 - 4 кв. 2024 г.</a:t>
                      </a:r>
                    </a:p>
                    <a:p>
                      <a:pPr marL="2095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Апробация: 1 кв. 2025 г.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4381307"/>
                  </a:ext>
                </a:extLst>
              </a:tr>
              <a:tr h="75352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8</a:t>
                      </a:r>
                      <a:r>
                        <a:rPr lang="ru-RU" sz="1400" kern="1200" dirty="0" smtClean="0">
                          <a:effectLst/>
                        </a:rPr>
                        <a:t>.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Мониторинг освоения обучающимися ДООП и их профессионального самоопределения, предложения по тиражированию опыта инновационной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работы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</a:rPr>
                        <a:t>Групповая </a:t>
                      </a:r>
                      <a:r>
                        <a:rPr lang="ru-RU" sz="1400" b="1" dirty="0">
                          <a:effectLst/>
                          <a:latin typeface="+mn-lt"/>
                        </a:rPr>
                        <a:t>работа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кв. 2025 г.</a:t>
                      </a:r>
                      <a:endParaRPr lang="ru-RU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22024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04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7167" t="15781" r="33441" b="7836"/>
          <a:stretch/>
        </p:blipFill>
        <p:spPr>
          <a:xfrm>
            <a:off x="-43542" y="0"/>
            <a:ext cx="12192000" cy="692170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85008" y="0"/>
            <a:ext cx="11169748" cy="534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i="1" dirty="0" smtClean="0"/>
              <a:t>Ожидаемые результаты и продукты</a:t>
            </a:r>
            <a:endParaRPr lang="ru-RU" b="1" i="1" dirty="0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166255" y="544924"/>
            <a:ext cx="2291938" cy="18657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bg1"/>
                </a:solidFill>
              </a:rPr>
              <a:t>Адаптированная программа профессиональных проб для обучающихся с ОВЗ 13-15 лет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553195" y="544924"/>
            <a:ext cx="2291938" cy="18657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/>
              <a:t>Адаптированная программа по сопровождению профессионального самоопределения обучающихся с ОВЗ 14-16 лет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930239" y="544925"/>
            <a:ext cx="2291938" cy="230515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/>
              <a:t>Памятки и материалы семинаров по реализации профессиональных проб и дополнительных образовательных программ для педагогов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7366661" y="544925"/>
            <a:ext cx="2291938" cy="18657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/>
              <a:t>Сценарии родительских собраний о процессе профессионального самоопределения детей с ОВЗ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9772416" y="544925"/>
            <a:ext cx="2291938" cy="18657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/>
              <a:t>Справочник-путеводитель будущего студента </a:t>
            </a:r>
            <a:r>
              <a:rPr lang="ru-RU" sz="1500" b="1" dirty="0" err="1"/>
              <a:t>СУЗа</a:t>
            </a:r>
            <a:r>
              <a:rPr lang="ru-RU" sz="1500" b="1" dirty="0"/>
              <a:t> для детей с ОВЗ</a:t>
            </a:r>
          </a:p>
        </p:txBody>
      </p:sp>
      <p:sp>
        <p:nvSpPr>
          <p:cNvPr id="14" name="Пятиугольник 13"/>
          <p:cNvSpPr/>
          <p:nvPr/>
        </p:nvSpPr>
        <p:spPr>
          <a:xfrm rot="16200000">
            <a:off x="24156" y="2684225"/>
            <a:ext cx="2742400" cy="2220686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85008" y="3460854"/>
            <a:ext cx="2173184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50" b="1" dirty="0" smtClean="0"/>
              <a:t>Позволяет </a:t>
            </a:r>
          </a:p>
          <a:p>
            <a:pPr algn="ctr"/>
            <a:r>
              <a:rPr lang="ru-RU" sz="1450" b="1" dirty="0" smtClean="0"/>
              <a:t>познакомиться </a:t>
            </a:r>
            <a:r>
              <a:rPr lang="ru-RU" sz="1450" b="1" dirty="0" smtClean="0"/>
              <a:t>с профессиями, доступными для детей с ОВЗ (ЗПР</a:t>
            </a:r>
            <a:r>
              <a:rPr lang="ru-RU" sz="1450" b="1" dirty="0" smtClean="0"/>
              <a:t>)</a:t>
            </a:r>
            <a:endParaRPr lang="ru-RU" sz="1450" b="1" dirty="0"/>
          </a:p>
        </p:txBody>
      </p:sp>
      <p:sp>
        <p:nvSpPr>
          <p:cNvPr id="16" name="Пятиугольник 15"/>
          <p:cNvSpPr/>
          <p:nvPr/>
        </p:nvSpPr>
        <p:spPr>
          <a:xfrm rot="16200000">
            <a:off x="2332460" y="2712469"/>
            <a:ext cx="2733414" cy="2173183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82884" y="3398817"/>
            <a:ext cx="2232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/>
              <a:t>Способствует</a:t>
            </a:r>
            <a:endParaRPr lang="ru-RU" sz="1500" b="1" dirty="0" smtClean="0"/>
          </a:p>
          <a:p>
            <a:pPr algn="ctr"/>
            <a:r>
              <a:rPr lang="ru-RU" sz="1500" b="1" dirty="0" smtClean="0"/>
              <a:t>социализации </a:t>
            </a:r>
            <a:r>
              <a:rPr lang="ru-RU" sz="1500" b="1" dirty="0"/>
              <a:t>и </a:t>
            </a:r>
            <a:r>
              <a:rPr lang="ru-RU" sz="1500" b="1" dirty="0" smtClean="0"/>
              <a:t>профессиональному самоопределению обучающихся с ОВЗ (ЗПР)</a:t>
            </a:r>
            <a:endParaRPr lang="ru-RU" sz="1500" b="1" dirty="0"/>
          </a:p>
        </p:txBody>
      </p:sp>
      <p:sp>
        <p:nvSpPr>
          <p:cNvPr id="18" name="Пятиугольник 17"/>
          <p:cNvSpPr/>
          <p:nvPr/>
        </p:nvSpPr>
        <p:spPr>
          <a:xfrm rot="16200000">
            <a:off x="4325594" y="3468591"/>
            <a:ext cx="3501227" cy="229193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854542" y="4001512"/>
            <a:ext cx="2436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/>
              <a:t>Способствует повышению </a:t>
            </a:r>
            <a:r>
              <a:rPr lang="ru-RU" sz="1500" b="1" dirty="0"/>
              <a:t>уровня профессиональной компетентности педагогических кадров в области сопровождения профессионального самоопределения обучающихся с </a:t>
            </a:r>
            <a:r>
              <a:rPr lang="ru-RU" sz="1500" b="1" dirty="0" smtClean="0"/>
              <a:t>ОВЗ (ЗПР)</a:t>
            </a:r>
            <a:endParaRPr lang="ru-RU" sz="1500" b="1" dirty="0"/>
          </a:p>
        </p:txBody>
      </p:sp>
      <p:sp>
        <p:nvSpPr>
          <p:cNvPr id="20" name="Пятиугольник 19"/>
          <p:cNvSpPr/>
          <p:nvPr/>
        </p:nvSpPr>
        <p:spPr>
          <a:xfrm rot="16200000">
            <a:off x="9508193" y="2744190"/>
            <a:ext cx="2840183" cy="2173183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 rot="16200000">
            <a:off x="7078412" y="2767668"/>
            <a:ext cx="2793228" cy="2173183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426037" y="3533470"/>
            <a:ext cx="21731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/>
              <a:t>Способствует включению </a:t>
            </a:r>
            <a:r>
              <a:rPr lang="ru-RU" sz="1500" b="1" dirty="0"/>
              <a:t>родителей в процесс профессионального самоопределения детей с </a:t>
            </a:r>
            <a:r>
              <a:rPr lang="ru-RU" sz="1500" b="1" dirty="0" smtClean="0"/>
              <a:t>ОВЗ (ЗПР)</a:t>
            </a:r>
            <a:endParaRPr lang="ru-RU" sz="15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959456" y="3502886"/>
            <a:ext cx="1937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/>
              <a:t>Способствует повышению информационной  компетенции детей с ОВЗ (ЗПР) и их родителей</a:t>
            </a:r>
            <a:endParaRPr lang="ru-RU" sz="1500" b="1" dirty="0"/>
          </a:p>
        </p:txBody>
      </p:sp>
      <p:sp>
        <p:nvSpPr>
          <p:cNvPr id="28" name="Блок-схема: перфолента 27"/>
          <p:cNvSpPr/>
          <p:nvPr/>
        </p:nvSpPr>
        <p:spPr>
          <a:xfrm>
            <a:off x="332511" y="5250874"/>
            <a:ext cx="4322615" cy="160712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перфолента 28"/>
          <p:cNvSpPr/>
          <p:nvPr/>
        </p:nvSpPr>
        <p:spPr>
          <a:xfrm>
            <a:off x="7426037" y="5334496"/>
            <a:ext cx="4536882" cy="143988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28453" y="5534561"/>
            <a:ext cx="4168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Способствует повышению </a:t>
            </a:r>
            <a:r>
              <a:rPr lang="ru-RU" sz="1600" b="1" dirty="0">
                <a:solidFill>
                  <a:schemeClr val="bg1"/>
                </a:solidFill>
              </a:rPr>
              <a:t>эффективности управления образовательных организаций по созданию условий для сопровождения профессионального самоопределения детей с ОВЗ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67540" y="5552113"/>
            <a:ext cx="39483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Способствует развитию </a:t>
            </a:r>
            <a:r>
              <a:rPr lang="ru-RU" sz="1600" b="1" dirty="0">
                <a:solidFill>
                  <a:schemeClr val="bg1"/>
                </a:solidFill>
              </a:rPr>
              <a:t>сотрудничества сети учреждений дополнительного образования и ППМС центров в работе с детьми с ОВЗ</a:t>
            </a:r>
          </a:p>
        </p:txBody>
      </p:sp>
    </p:spTree>
    <p:extLst>
      <p:ext uri="{BB962C8B-B14F-4D97-AF65-F5344CB8AC3E}">
        <p14:creationId xmlns:p14="http://schemas.microsoft.com/office/powerpoint/2010/main" val="47582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885" t="13744" r="31808" b="5640"/>
          <a:stretch/>
        </p:blipFill>
        <p:spPr>
          <a:xfrm>
            <a:off x="0" y="0"/>
            <a:ext cx="12192000" cy="68471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265" y="118397"/>
            <a:ext cx="10515600" cy="431288"/>
          </a:xfrm>
        </p:spPr>
        <p:txBody>
          <a:bodyPr>
            <a:noAutofit/>
          </a:bodyPr>
          <a:lstStyle/>
          <a:p>
            <a:r>
              <a:rPr lang="ru-RU" sz="4000" b="1" i="1" dirty="0"/>
              <a:t>Продвижение и распространение инноваций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572" y="116060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Продвижение и распространение инноваций пройдет через:</a:t>
            </a:r>
            <a:endParaRPr lang="ru-RU" dirty="0"/>
          </a:p>
          <a:p>
            <a:pPr lvl="0"/>
            <a:r>
              <a:rPr lang="ru-RU" dirty="0"/>
              <a:t>Распространение продуктов МИП</a:t>
            </a:r>
          </a:p>
          <a:p>
            <a:pPr lvl="0"/>
            <a:r>
              <a:rPr lang="ru-RU" dirty="0"/>
              <a:t>Участие в презентационной площадке «Инновационное образовательное пространство муниципальной системы образования города Ярославля»</a:t>
            </a:r>
          </a:p>
          <a:p>
            <a:pPr lvl="0"/>
            <a:r>
              <a:rPr lang="ru-RU" dirty="0"/>
              <a:t>Проведение  семинаров, мастер-классов, консультаций </a:t>
            </a:r>
          </a:p>
          <a:p>
            <a:r>
              <a:rPr lang="ru-RU" dirty="0"/>
              <a:t>Распространение памяток и материалов семинаров по реализации профессиональных проб и дополнительных образовательных программ для </a:t>
            </a:r>
            <a:r>
              <a:rPr lang="ru-RU" dirty="0" smtClean="0"/>
              <a:t>педагогов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4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885" t="13744" r="31808" b="5640"/>
          <a:stretch/>
        </p:blipFill>
        <p:spPr>
          <a:xfrm>
            <a:off x="0" y="10863"/>
            <a:ext cx="12192000" cy="684713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1261" y="1843752"/>
            <a:ext cx="8969477" cy="1227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i="1" dirty="0">
                <a:latin typeface="+mj-lt"/>
                <a:ea typeface="+mj-ea"/>
                <a:cs typeface="+mj-cs"/>
              </a:rPr>
              <a:t>Благодарю за </a:t>
            </a:r>
            <a:r>
              <a:rPr lang="ru-RU" sz="6600" b="1" i="1" dirty="0" smtClean="0">
                <a:latin typeface="+mj-lt"/>
                <a:ea typeface="+mj-ea"/>
                <a:cs typeface="+mj-cs"/>
              </a:rPr>
              <a:t>внимание!</a:t>
            </a:r>
            <a:endParaRPr lang="ru-RU" sz="6600" b="1" i="1" dirty="0">
              <a:latin typeface="+mj-lt"/>
              <a:ea typeface="+mj-ea"/>
              <a:cs typeface="+mj-cs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375052" y="3434431"/>
            <a:ext cx="7816948" cy="2702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5800" b="1" i="1" dirty="0" smtClean="0">
                <a:latin typeface="+mj-lt"/>
                <a:ea typeface="+mj-ea"/>
                <a:cs typeface="+mj-cs"/>
              </a:rPr>
              <a:t>Будем рады ответить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5800" b="1" i="1" dirty="0" smtClean="0">
                <a:latin typeface="+mj-lt"/>
                <a:ea typeface="+mj-ea"/>
                <a:cs typeface="+mj-cs"/>
              </a:rPr>
              <a:t>на ваши вопросы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40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863</Words>
  <Application>Microsoft Office PowerPoint</Application>
  <PresentationFormat>Произвольный</PresentationFormat>
  <Paragraphs>104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Сопровождение профессионального самоопределения обучающихся с ограниченными возможностями здоровья (ЗПР)  в условиях сетевого взаимодействия учреждений дополнительного образования и учреждения психолого-педагогической, медицинской и социальной помощи</vt:lpstr>
      <vt:lpstr>Актуальность проекта</vt:lpstr>
      <vt:lpstr>Цели и задачи проекта</vt:lpstr>
      <vt:lpstr>Срок и механизмы реализации проекта</vt:lpstr>
      <vt:lpstr>Презентация PowerPoint</vt:lpstr>
      <vt:lpstr>Продвижение и распространение инноваций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Сопровождения профессионального  самоопределения обучающихся средствами дополнительного образования</dc:title>
  <dc:creator>Марина</dc:creator>
  <cp:lastModifiedBy>Пользователь</cp:lastModifiedBy>
  <cp:revision>47</cp:revision>
  <dcterms:created xsi:type="dcterms:W3CDTF">2022-06-23T08:09:56Z</dcterms:created>
  <dcterms:modified xsi:type="dcterms:W3CDTF">2023-06-19T10:35:57Z</dcterms:modified>
</cp:coreProperties>
</file>